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doc" ContentType="application/msword"/>
  <Default Extension="jpg" ContentType="image/jpeg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79" r:id="rId3"/>
    <p:sldId id="278" r:id="rId4"/>
    <p:sldId id="257" r:id="rId5"/>
    <p:sldId id="259" r:id="rId6"/>
    <p:sldId id="280" r:id="rId7"/>
    <p:sldId id="260" r:id="rId8"/>
    <p:sldId id="263" r:id="rId9"/>
    <p:sldId id="261" r:id="rId10"/>
    <p:sldId id="276" r:id="rId11"/>
    <p:sldId id="281" r:id="rId12"/>
    <p:sldId id="262" r:id="rId13"/>
    <p:sldId id="264" r:id="rId14"/>
    <p:sldId id="265" r:id="rId15"/>
    <p:sldId id="266" r:id="rId16"/>
    <p:sldId id="268" r:id="rId17"/>
    <p:sldId id="269" r:id="rId18"/>
    <p:sldId id="270" r:id="rId19"/>
    <p:sldId id="271" r:id="rId20"/>
    <p:sldId id="272" r:id="rId21"/>
    <p:sldId id="282" r:id="rId22"/>
    <p:sldId id="258" r:id="rId23"/>
    <p:sldId id="273" r:id="rId24"/>
    <p:sldId id="275" r:id="rId25"/>
    <p:sldId id="277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0" autoAdjust="0"/>
    <p:restoredTop sz="94595" autoAdjust="0"/>
  </p:normalViewPr>
  <p:slideViewPr>
    <p:cSldViewPr>
      <p:cViewPr varScale="1">
        <p:scale>
          <a:sx n="89" d="100"/>
          <a:sy n="89" d="100"/>
        </p:scale>
        <p:origin x="-1262" y="-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0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800763-D24B-4261-B2C8-19411C410963}" type="datetimeFigureOut">
              <a:rPr lang="en-US" smtClean="0"/>
              <a:t>2/15/2011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4D30C-469D-482B-976D-72CCB6EA07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053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440 acre parcel. 144</a:t>
            </a:r>
            <a:r>
              <a:rPr lang="en-US" baseline="0" dirty="0" smtClean="0"/>
              <a:t> acres in Phase 1.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1433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Banks require no federal</a:t>
            </a:r>
            <a:r>
              <a:rPr lang="en-US" baseline="0" dirty="0" smtClean="0"/>
              <a:t> or state funds. It is a market-based process to preserve habitat that is otherwise unaffordable to wildlife agencies.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8392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 txBox="1">
            <a:spLocks noGrp="1" noChangeArrowheads="1"/>
          </p:cNvSpPr>
          <p:nvPr/>
        </p:nvSpPr>
        <p:spPr bwMode="auto">
          <a:xfrm>
            <a:off x="3884027" y="8684926"/>
            <a:ext cx="2972421" cy="457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5" tIns="45718" rIns="91435" bIns="45718" anchor="b"/>
          <a:lstStyle>
            <a:lvl1pPr defTabSz="931863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951FC3A6-23FD-4337-8793-CAB6EF601A87}" type="slidenum">
              <a:rPr lang="en-US" sz="1200"/>
              <a:pPr algn="r" eaLnBrk="1" hangingPunct="1"/>
              <a:t>3</a:t>
            </a:fld>
            <a:endParaRPr lang="en-US" sz="12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7388"/>
            <a:ext cx="4572000" cy="3429000"/>
          </a:xfrm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421" y="4344025"/>
            <a:ext cx="5485158" cy="4112926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smtClean="0"/>
              <a:t>Conservation banking can address key threats in watersheds.</a:t>
            </a:r>
          </a:p>
          <a:p>
            <a:pPr eaLnBrk="1" hangingPunct="1"/>
            <a:endParaRPr lang="en-US" smtClean="0"/>
          </a:p>
          <a:p>
            <a:pPr eaLnBrk="1" hangingPunct="1"/>
            <a:endParaRPr lang="en-US" smtClean="0"/>
          </a:p>
          <a:p>
            <a:pPr eaLnBrk="1" hangingPunct="1"/>
            <a:r>
              <a:rPr lang="en-US" smtClean="0"/>
              <a:t>Recall ~90% of coho watersheds are privately held.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While salmon population</a:t>
            </a:r>
            <a:r>
              <a:rPr lang="en-US" baseline="0" dirty="0" smtClean="0"/>
              <a:t> numbers fluctuate, the general trend is down due largely to loss of habitat.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5874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This is NMFS first conservation bank approval. It benefits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coho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threatened steelhead, other species and watershed resources.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5246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bank is in an</a:t>
            </a:r>
            <a:r>
              <a:rPr lang="en-US" baseline="0" dirty="0" smtClean="0"/>
              <a:t> area of rare habitat types. Conservation of natural resources benefits everyone.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0750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Because</a:t>
            </a:r>
            <a:r>
              <a:rPr lang="en-US" baseline="0" dirty="0" smtClean="0"/>
              <a:t> of years of neglect, the stream is not good habitat for salmon.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310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Erosion is a major problem, especially</a:t>
            </a:r>
            <a:r>
              <a:rPr lang="en-US" baseline="0" dirty="0" smtClean="0"/>
              <a:t> along roads adjacent to fish habitat.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0329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California</a:t>
            </a:r>
            <a:r>
              <a:rPr lang="en-US" baseline="0" dirty="0" smtClean="0"/>
              <a:t> Conservation Corps planned and installed the habitat restoration components.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2786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Large</a:t>
            </a:r>
            <a:r>
              <a:rPr lang="en-US" baseline="0" dirty="0" smtClean="0"/>
              <a:t> downed trees occur near the stream.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2278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Logs are strategically placed in the stream to maximize</a:t>
            </a:r>
            <a:r>
              <a:rPr lang="en-US" baseline="0" dirty="0" smtClean="0"/>
              <a:t> potential for developing pools in the streambed and overhangs along the stream bank following storms. Logs cannot be placed in a manner that creates a diversion or a debris dam.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3455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Logs</a:t>
            </a:r>
            <a:r>
              <a:rPr lang="en-US" baseline="0" dirty="0" smtClean="0"/>
              <a:t> are important to slow down the stream velocity and </a:t>
            </a:r>
            <a:r>
              <a:rPr lang="en-US" baseline="0" dirty="0" smtClean="0"/>
              <a:t>create </a:t>
            </a:r>
            <a:r>
              <a:rPr lang="en-US" baseline="0" dirty="0" smtClean="0"/>
              <a:t>pools for fish.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3087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Logs</a:t>
            </a:r>
            <a:r>
              <a:rPr lang="en-US" baseline="0" dirty="0" smtClean="0"/>
              <a:t> in the stream create pools for fish habitat.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9390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This is an example</a:t>
            </a:r>
            <a:r>
              <a:rPr lang="en-US" baseline="0" dirty="0" smtClean="0"/>
              <a:t> of a quality, shaded pool for fish refuge and spawning.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0532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Fingerlings for</a:t>
            </a:r>
            <a:r>
              <a:rPr lang="en-US" baseline="0" dirty="0" smtClean="0"/>
              <a:t> fish planting.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6543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Everything is planned in advanced</a:t>
            </a:r>
            <a:r>
              <a:rPr lang="en-US" baseline="0" dirty="0" smtClean="0"/>
              <a:t> for a smooth operation to minimize stress on the fish.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0102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Specially designed</a:t>
            </a:r>
            <a:r>
              <a:rPr lang="en-US" baseline="0" dirty="0" smtClean="0"/>
              <a:t> backpacks are aerated to safely carry fish to their new habitat.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032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fish immediately take to the pools.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3297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Fish begin</a:t>
            </a:r>
            <a:r>
              <a:rPr lang="en-US" baseline="0" dirty="0" smtClean="0"/>
              <a:t> to look for refuge and food.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4430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bank’s service area</a:t>
            </a:r>
            <a:r>
              <a:rPr lang="en-US" baseline="0" dirty="0" smtClean="0"/>
              <a:t> is divided into a primary and secondary areas.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452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This</a:t>
            </a:r>
            <a:r>
              <a:rPr lang="en-US" baseline="0" dirty="0" smtClean="0"/>
              <a:t> exhibit illustrates the method to measure impacts and mitigation.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30878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Local</a:t>
            </a:r>
            <a:r>
              <a:rPr lang="en-US" baseline="0" dirty="0" smtClean="0"/>
              <a:t> press were very interested in the fish planting activities. This is a clip from a San Francisco news program.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50118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Multi generations of </a:t>
            </a:r>
            <a:r>
              <a:rPr lang="en-US" dirty="0" err="1" smtClean="0"/>
              <a:t>coho</a:t>
            </a:r>
            <a:r>
              <a:rPr lang="en-US" dirty="0" smtClean="0"/>
              <a:t> are now found in the area.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97117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How can we expand this success? How can public</a:t>
            </a:r>
            <a:r>
              <a:rPr lang="en-US" baseline="0" dirty="0" smtClean="0"/>
              <a:t> agencies and private landowners partner in saving our fish populations for future generations?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21553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National</a:t>
            </a:r>
            <a:r>
              <a:rPr lang="en-US" baseline="0" dirty="0" smtClean="0"/>
              <a:t> Marine Fisheries Service has been a huge help in establishing this project. Can you help expand this program?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C4D30C-469D-482B-976D-72CCB6EA0736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796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2CB68-00A4-4B64-97AF-BC6C78524F57}" type="datetimeFigureOut">
              <a:rPr lang="en-US" smtClean="0"/>
              <a:t>2/15/2011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B56E-9F1F-4BD2-9A0B-E0D17D2915A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2CB68-00A4-4B64-97AF-BC6C78524F57}" type="datetimeFigureOut">
              <a:rPr lang="en-US" smtClean="0"/>
              <a:t>2/15/2011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B56E-9F1F-4BD2-9A0B-E0D17D2915A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2CB68-00A4-4B64-97AF-BC6C78524F57}" type="datetimeFigureOut">
              <a:rPr lang="en-US" smtClean="0"/>
              <a:t>2/15/2011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B56E-9F1F-4BD2-9A0B-E0D17D2915A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2CB68-00A4-4B64-97AF-BC6C78524F57}" type="datetimeFigureOut">
              <a:rPr lang="en-US" smtClean="0"/>
              <a:t>2/15/2011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B56E-9F1F-4BD2-9A0B-E0D17D2915A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2CB68-00A4-4B64-97AF-BC6C78524F57}" type="datetimeFigureOut">
              <a:rPr lang="en-US" smtClean="0"/>
              <a:t>2/15/2011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B56E-9F1F-4BD2-9A0B-E0D17D2915A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2CB68-00A4-4B64-97AF-BC6C78524F57}" type="datetimeFigureOut">
              <a:rPr lang="en-US" smtClean="0"/>
              <a:t>2/15/2011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B56E-9F1F-4BD2-9A0B-E0D17D2915A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2CB68-00A4-4B64-97AF-BC6C78524F57}" type="datetimeFigureOut">
              <a:rPr lang="en-US" smtClean="0"/>
              <a:t>2/15/2011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B56E-9F1F-4BD2-9A0B-E0D17D2915A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2CB68-00A4-4B64-97AF-BC6C78524F57}" type="datetimeFigureOut">
              <a:rPr lang="en-US" smtClean="0"/>
              <a:t>2/15/2011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B56E-9F1F-4BD2-9A0B-E0D17D2915A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2CB68-00A4-4B64-97AF-BC6C78524F57}" type="datetimeFigureOut">
              <a:rPr lang="en-US" smtClean="0"/>
              <a:t>2/15/2011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B56E-9F1F-4BD2-9A0B-E0D17D2915A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2CB68-00A4-4B64-97AF-BC6C78524F57}" type="datetimeFigureOut">
              <a:rPr lang="en-US" smtClean="0"/>
              <a:t>2/15/2011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B56E-9F1F-4BD2-9A0B-E0D17D2915A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2CB68-00A4-4B64-97AF-BC6C78524F57}" type="datetimeFigureOut">
              <a:rPr lang="en-US" smtClean="0"/>
              <a:t>2/15/2011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B56E-9F1F-4BD2-9A0B-E0D17D2915A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E2CB68-00A4-4B64-97AF-BC6C78524F57}" type="datetimeFigureOut">
              <a:rPr lang="en-US" smtClean="0"/>
              <a:t>2/15/2011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7B56E-9F1F-4BD2-9A0B-E0D17D2915AE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gif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9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8.e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7" Type="http://schemas.openxmlformats.org/officeDocument/2006/relationships/image" Target="../media/image12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1.e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8.emf"/><Relationship Id="rId4" Type="http://schemas.openxmlformats.org/officeDocument/2006/relationships/oleObject" Target="../embeddings/oleObject3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7" Type="http://schemas.openxmlformats.org/officeDocument/2006/relationships/image" Target="../media/image30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Microsoft_Word_97_-_2003_Document1.doc"/><Relationship Id="rId5" Type="http://schemas.openxmlformats.org/officeDocument/2006/relationships/oleObject" Target="../embeddings/oleObject4.bin"/><Relationship Id="rId4" Type="http://schemas.openxmlformats.org/officeDocument/2006/relationships/image" Target="../media/image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31.emf"/><Relationship Id="rId4" Type="http://schemas.openxmlformats.org/officeDocument/2006/relationships/oleObject" Target="../embeddings/oleObject5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6" Type="http://schemas.openxmlformats.org/officeDocument/2006/relationships/image" Target="../media/image3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6" Type="http://schemas.openxmlformats.org/officeDocument/2006/relationships/image" Target="../media/image33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gif"/><Relationship Id="rId3" Type="http://schemas.openxmlformats.org/officeDocument/2006/relationships/image" Target="../media/image3.jpeg"/><Relationship Id="rId7" Type="http://schemas.openxmlformats.org/officeDocument/2006/relationships/image" Target="../media/image37.gi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gif"/><Relationship Id="rId5" Type="http://schemas.openxmlformats.org/officeDocument/2006/relationships/image" Target="../media/image35.gif"/><Relationship Id="rId4" Type="http://schemas.openxmlformats.org/officeDocument/2006/relationships/image" Target="../media/image34.gi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gif"/><Relationship Id="rId4" Type="http://schemas.openxmlformats.org/officeDocument/2006/relationships/image" Target="../media/image3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1335"/>
            <a:ext cx="7772400" cy="1470025"/>
          </a:xfrm>
        </p:spPr>
        <p:txBody>
          <a:bodyPr/>
          <a:lstStyle/>
          <a:p>
            <a:r>
              <a:rPr lang="en-US" b="1" dirty="0" smtClean="0">
                <a:solidFill>
                  <a:schemeClr val="accent1"/>
                </a:solidFill>
                <a:latin typeface="Candara" pitchFamily="34" charset="0"/>
              </a:rPr>
              <a:t>East Austin Creek</a:t>
            </a:r>
            <a:br>
              <a:rPr lang="en-US" b="1" dirty="0" smtClean="0">
                <a:solidFill>
                  <a:schemeClr val="accent1"/>
                </a:solidFill>
                <a:latin typeface="Candara" pitchFamily="34" charset="0"/>
              </a:rPr>
            </a:br>
            <a:r>
              <a:rPr lang="en-US" b="1" dirty="0" smtClean="0">
                <a:solidFill>
                  <a:schemeClr val="accent1"/>
                </a:solidFill>
                <a:latin typeface="Candara" pitchFamily="34" charset="0"/>
              </a:rPr>
              <a:t>Conservation Bank</a:t>
            </a:r>
            <a:endParaRPr lang="en-US" b="1" dirty="0">
              <a:solidFill>
                <a:schemeClr val="accent1"/>
              </a:solidFill>
              <a:latin typeface="Candara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876800"/>
            <a:ext cx="6400800" cy="1371600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FFFF00"/>
                </a:solidFill>
                <a:latin typeface="Candara" pitchFamily="34" charset="0"/>
              </a:rPr>
              <a:t>A Public-Private Tool for Restoration of Coho and Steelhead Populations</a:t>
            </a:r>
            <a:endParaRPr lang="en-US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486650" y="1098491"/>
            <a:ext cx="609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 smtClean="0">
                <a:solidFill>
                  <a:schemeClr val="bg2"/>
                </a:solidFill>
              </a:rPr>
              <a:t>Partner</a:t>
            </a:r>
            <a:endParaRPr lang="en-US" sz="1000" dirty="0">
              <a:solidFill>
                <a:schemeClr val="bg2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1400" y="300349"/>
            <a:ext cx="800100" cy="8001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opBar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153573"/>
            <a:ext cx="5562600" cy="944562"/>
          </a:xfrm>
        </p:spPr>
        <p:txBody>
          <a:bodyPr/>
          <a:lstStyle/>
          <a:p>
            <a:r>
              <a:rPr lang="en-US" b="1" dirty="0" smtClean="0">
                <a:solidFill>
                  <a:srgbClr val="FFFF00"/>
                </a:solidFill>
              </a:rPr>
              <a:t>What Are Banks?</a:t>
            </a:r>
            <a:endParaRPr lang="en-US" b="1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1201"/>
            <a:ext cx="8229600" cy="4495800"/>
          </a:xfrm>
        </p:spPr>
        <p:txBody>
          <a:bodyPr>
            <a:normAutofit/>
          </a:bodyPr>
          <a:lstStyle/>
          <a:p>
            <a:r>
              <a:rPr lang="en-US" sz="28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Mitigation &amp; Conservation Banks are financial tools to use private land for conservation purposes.</a:t>
            </a:r>
          </a:p>
          <a:p>
            <a:r>
              <a:rPr lang="en-US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They create permanent, funded, and managed conservation areas with no public funds.</a:t>
            </a:r>
          </a:p>
          <a:p>
            <a:r>
              <a:rPr lang="en-US" sz="28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They can be useful tools in listed species recovery programs and no net loss of wetland resources.</a:t>
            </a:r>
          </a:p>
          <a:p>
            <a:r>
              <a:rPr lang="en-US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They are the preferred form of mitigation in the Corps/EPA Final Rule.</a:t>
            </a:r>
            <a:endParaRPr lang="en-US" sz="28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533400"/>
            <a:ext cx="1013460" cy="815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1116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3" descr="TopBar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Rectangle 7"/>
          <p:cNvSpPr>
            <a:spLocks noChangeArrowheads="1"/>
          </p:cNvSpPr>
          <p:nvPr/>
        </p:nvSpPr>
        <p:spPr bwMode="auto">
          <a:xfrm>
            <a:off x="1676400" y="76200"/>
            <a:ext cx="5404432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 anchorCtr="1"/>
          <a:lstStyle/>
          <a:p>
            <a:pPr algn="ctr"/>
            <a:r>
              <a:rPr lang="en-US" sz="4000" b="1" dirty="0">
                <a:solidFill>
                  <a:srgbClr val="FFFF00"/>
                </a:solidFill>
                <a:latin typeface="+mj-lt"/>
              </a:rPr>
              <a:t>How Banks Can help</a:t>
            </a:r>
          </a:p>
        </p:txBody>
      </p:sp>
      <p:sp>
        <p:nvSpPr>
          <p:cNvPr id="5126" name="Rectangle 9"/>
          <p:cNvSpPr>
            <a:spLocks noChangeArrowheads="1"/>
          </p:cNvSpPr>
          <p:nvPr/>
        </p:nvSpPr>
        <p:spPr bwMode="auto">
          <a:xfrm>
            <a:off x="136733" y="2514600"/>
            <a:ext cx="8991600" cy="335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r>
              <a:rPr lang="en-US" sz="2400" b="1" dirty="0">
                <a:solidFill>
                  <a:srgbClr val="0000FF"/>
                </a:solidFill>
              </a:rPr>
              <a:t>Private Funding for Conservation:</a:t>
            </a:r>
            <a:r>
              <a:rPr lang="en-US" sz="2400" dirty="0"/>
              <a:t> </a:t>
            </a:r>
            <a:r>
              <a:rPr lang="en-US" sz="2100" dirty="0" smtClean="0"/>
              <a:t>Landowners incentivized to conserve</a:t>
            </a:r>
            <a:endParaRPr lang="en-US" sz="2100" dirty="0"/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r>
              <a:rPr lang="en-US" sz="2400" b="1" dirty="0">
                <a:solidFill>
                  <a:srgbClr val="0000FF"/>
                </a:solidFill>
              </a:rPr>
              <a:t>Large Tracts:  </a:t>
            </a:r>
            <a:r>
              <a:rPr lang="en-US" sz="2100" dirty="0" smtClean="0"/>
              <a:t>No </a:t>
            </a:r>
            <a:r>
              <a:rPr lang="en-US" sz="2100" dirty="0"/>
              <a:t>piece meal projects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r>
              <a:rPr lang="en-US" sz="2400" b="1" dirty="0">
                <a:solidFill>
                  <a:srgbClr val="0000FF"/>
                </a:solidFill>
              </a:rPr>
              <a:t>Sound planning:</a:t>
            </a:r>
            <a:r>
              <a:rPr lang="en-US" sz="2400" dirty="0"/>
              <a:t>  </a:t>
            </a:r>
            <a:r>
              <a:rPr lang="en-US" sz="2100" dirty="0"/>
              <a:t>Professional, long-term </a:t>
            </a:r>
            <a:r>
              <a:rPr lang="en-US" sz="2100" dirty="0" smtClean="0"/>
              <a:t>planning with agency oversight</a:t>
            </a:r>
            <a:endParaRPr lang="en-US" sz="2100" dirty="0"/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r>
              <a:rPr lang="en-US" sz="2400" b="1" dirty="0">
                <a:solidFill>
                  <a:srgbClr val="0000FF"/>
                </a:solidFill>
              </a:rPr>
              <a:t>Protection in Perpetuity:</a:t>
            </a:r>
            <a:r>
              <a:rPr lang="en-US" sz="2400" dirty="0"/>
              <a:t>  </a:t>
            </a:r>
            <a:r>
              <a:rPr lang="en-US" sz="2100" dirty="0" smtClean="0"/>
              <a:t>Permanent Conservation Easement</a:t>
            </a:r>
            <a:endParaRPr lang="en-US" sz="2100" dirty="0"/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r>
              <a:rPr lang="en-US" sz="2400" b="1" dirty="0">
                <a:solidFill>
                  <a:srgbClr val="0000FF"/>
                </a:solidFill>
              </a:rPr>
              <a:t>Funding Mechanisms:</a:t>
            </a:r>
            <a:r>
              <a:rPr lang="en-US" sz="2400" dirty="0"/>
              <a:t>  </a:t>
            </a:r>
            <a:r>
              <a:rPr lang="en-US" sz="2100" dirty="0"/>
              <a:t>E</a:t>
            </a:r>
            <a:r>
              <a:rPr lang="en-US" sz="2100" dirty="0" smtClean="0"/>
              <a:t>ndowment fund ensures long-term protection</a:t>
            </a:r>
            <a:endParaRPr lang="en-US" sz="2100" dirty="0"/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r>
              <a:rPr lang="en-US" sz="2400" b="1" dirty="0">
                <a:solidFill>
                  <a:srgbClr val="0000FF"/>
                </a:solidFill>
              </a:rPr>
              <a:t>Management and Monitoring:</a:t>
            </a:r>
            <a:r>
              <a:rPr lang="en-US" sz="2400" dirty="0"/>
              <a:t>  </a:t>
            </a:r>
            <a:r>
              <a:rPr lang="en-US" sz="2100" dirty="0"/>
              <a:t>Reporting and enforcement </a:t>
            </a:r>
            <a:r>
              <a:rPr lang="en-US" sz="2100" dirty="0" smtClean="0"/>
              <a:t>functions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r>
              <a:rPr lang="en-US" sz="2400" b="1" dirty="0" smtClean="0">
                <a:solidFill>
                  <a:srgbClr val="0000FF"/>
                </a:solidFill>
              </a:rPr>
              <a:t>Facilitates Public/Private Partnerships</a:t>
            </a:r>
            <a:r>
              <a:rPr lang="en-US" sz="2100" b="1" dirty="0" smtClean="0">
                <a:solidFill>
                  <a:srgbClr val="0000FF"/>
                </a:solidFill>
              </a:rPr>
              <a:t>: </a:t>
            </a:r>
            <a:r>
              <a:rPr lang="en-US" sz="2100" dirty="0" smtClean="0"/>
              <a:t>Cooperation increases</a:t>
            </a:r>
            <a:endParaRPr lang="en-US" sz="21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228600"/>
            <a:ext cx="126492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763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TopBar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6200"/>
            <a:ext cx="7467600" cy="762000"/>
          </a:xfrm>
        </p:spPr>
        <p:txBody>
          <a:bodyPr>
            <a:normAutofit/>
          </a:bodyPr>
          <a:lstStyle/>
          <a:p>
            <a:r>
              <a:rPr lang="en-US" sz="3000" b="1" dirty="0" smtClean="0">
                <a:solidFill>
                  <a:srgbClr val="FFC000"/>
                </a:solidFill>
              </a:rPr>
              <a:t>Coho and Steelhead Numbers are Declining</a:t>
            </a:r>
            <a:endParaRPr lang="en-US" sz="3000" b="1" dirty="0">
              <a:solidFill>
                <a:srgbClr val="FFC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1828800"/>
            <a:ext cx="5784975" cy="4396581"/>
          </a:xfr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914400"/>
            <a:ext cx="1954530" cy="6896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TopBar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8229600" cy="563562"/>
          </a:xfrm>
        </p:spPr>
        <p:txBody>
          <a:bodyPr>
            <a:normAutofit/>
          </a:bodyPr>
          <a:lstStyle/>
          <a:p>
            <a:r>
              <a:rPr lang="en-US" sz="3000" b="1" dirty="0" smtClean="0">
                <a:solidFill>
                  <a:srgbClr val="FFFF00"/>
                </a:solidFill>
              </a:rPr>
              <a:t>NMFS/Landowner Bank Partnership</a:t>
            </a:r>
            <a:endParaRPr lang="en-US" sz="3000" b="1" dirty="0">
              <a:solidFill>
                <a:srgbClr val="FFFF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4987255"/>
              </p:ext>
            </p:extLst>
          </p:nvPr>
        </p:nvGraphicFramePr>
        <p:xfrm>
          <a:off x="4114800" y="838200"/>
          <a:ext cx="4277853" cy="5897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1" name="Acrobat Document" r:id="rId5" imgW="4632888" imgH="6385392" progId="AcroExch.Document.7">
                  <p:embed/>
                </p:oleObj>
              </mc:Choice>
              <mc:Fallback>
                <p:oleObj name="Acrobat Document" r:id="rId5" imgW="4632888" imgH="6385392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114800" y="838200"/>
                        <a:ext cx="4277853" cy="58975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381000" y="2743200"/>
            <a:ext cx="3581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East Austin Creek Conservation Bank is located North of Guerneville</a:t>
            </a:r>
            <a:r>
              <a:rPr lang="en-US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, </a:t>
            </a:r>
            <a:r>
              <a:rPr lang="en-US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CA and Armstrong Woods (Austin Creek State Recreation Area).</a:t>
            </a:r>
            <a:endParaRPr lang="en-US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9965" y="4572000"/>
            <a:ext cx="1863469" cy="131064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304800"/>
            <a:ext cx="1028700" cy="457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opBar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21657"/>
            <a:ext cx="1981200" cy="1143000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solidFill>
                  <a:srgbClr val="FFFF00"/>
                </a:solidFill>
              </a:rPr>
              <a:t>The Cedars</a:t>
            </a:r>
            <a:endParaRPr lang="en-US" sz="3200" b="1" dirty="0">
              <a:solidFill>
                <a:srgbClr val="FFFF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0117566"/>
              </p:ext>
            </p:extLst>
          </p:nvPr>
        </p:nvGraphicFramePr>
        <p:xfrm>
          <a:off x="3733800" y="304800"/>
          <a:ext cx="4822516" cy="63242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4" name="Acrobat Document" r:id="rId5" imgW="4648015" imgH="6095952" progId="AcroExch.Document.7">
                  <p:embed/>
                </p:oleObj>
              </mc:Choice>
              <mc:Fallback>
                <p:oleObj name="Acrobat Document" r:id="rId5" imgW="4648015" imgH="6095952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733800" y="304800"/>
                        <a:ext cx="4822516" cy="632428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781050"/>
            <a:ext cx="762000" cy="5715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62000" y="2971800"/>
            <a:ext cx="2819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The bank is located within an important ecological area with serpentine soils</a:t>
            </a:r>
            <a:endParaRPr lang="en-US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4520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 fontScale="90000"/>
          </a:bodyPr>
          <a:lstStyle/>
          <a:p>
            <a:r>
              <a:rPr lang="en-US" sz="3600" b="1" dirty="0" smtClean="0">
                <a:solidFill>
                  <a:srgbClr val="FFFF00"/>
                </a:solidFill>
              </a:rPr>
              <a:t>Example of a Potential Salmon Creek</a:t>
            </a:r>
            <a:br>
              <a:rPr lang="en-US" sz="3600" b="1" dirty="0" smtClean="0">
                <a:solidFill>
                  <a:srgbClr val="FFFF00"/>
                </a:solidFill>
              </a:rPr>
            </a:br>
            <a:r>
              <a:rPr lang="en-US" sz="2200" b="1" dirty="0" smtClean="0">
                <a:solidFill>
                  <a:srgbClr val="C00000"/>
                </a:solidFill>
              </a:rPr>
              <a:t>(Before Restoration)</a:t>
            </a:r>
            <a:endParaRPr lang="en-US" sz="2200" b="1" dirty="0">
              <a:solidFill>
                <a:srgbClr val="C0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295400"/>
            <a:ext cx="6832177" cy="5124133"/>
          </a:xfrm>
        </p:spPr>
      </p:pic>
    </p:spTree>
    <p:extLst>
      <p:ext uri="{BB962C8B-B14F-4D97-AF65-F5344CB8AC3E}">
        <p14:creationId xmlns:p14="http://schemas.microsoft.com/office/powerpoint/2010/main" val="3413256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</a:rPr>
              <a:t>Existing Erosion Impacts Spawning Habitat</a:t>
            </a:r>
            <a:endParaRPr lang="en-US" sz="3600" b="1" dirty="0">
              <a:solidFill>
                <a:srgbClr val="FFFF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1752600"/>
            <a:ext cx="6009219" cy="4506914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7800" y="2895600"/>
            <a:ext cx="36576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383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</a:rPr>
              <a:t>CCC Plans Restoration</a:t>
            </a:r>
            <a:endParaRPr lang="en-US" sz="3600" b="1" dirty="0">
              <a:solidFill>
                <a:srgbClr val="FFFF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990600"/>
            <a:ext cx="7050617" cy="5287963"/>
          </a:xfrm>
        </p:spPr>
      </p:pic>
    </p:spTree>
    <p:extLst>
      <p:ext uri="{BB962C8B-B14F-4D97-AF65-F5344CB8AC3E}">
        <p14:creationId xmlns:p14="http://schemas.microsoft.com/office/powerpoint/2010/main" val="13842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FFFF00"/>
                </a:solidFill>
              </a:rPr>
              <a:t>Large and Small Logs</a:t>
            </a:r>
            <a:br>
              <a:rPr lang="en-US" b="1" dirty="0" smtClean="0">
                <a:solidFill>
                  <a:srgbClr val="FFFF00"/>
                </a:solidFill>
              </a:rPr>
            </a:br>
            <a:r>
              <a:rPr lang="en-US" b="1" dirty="0" smtClean="0">
                <a:solidFill>
                  <a:srgbClr val="FFFF00"/>
                </a:solidFill>
              </a:rPr>
              <a:t>Are Found Nearby</a:t>
            </a:r>
            <a:endParaRPr lang="en-US" b="1" dirty="0">
              <a:solidFill>
                <a:srgbClr val="FFFF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1524000"/>
            <a:ext cx="6705600" cy="5029200"/>
          </a:xfrm>
        </p:spPr>
      </p:pic>
    </p:spTree>
    <p:extLst>
      <p:ext uri="{BB962C8B-B14F-4D97-AF65-F5344CB8AC3E}">
        <p14:creationId xmlns:p14="http://schemas.microsoft.com/office/powerpoint/2010/main" val="522351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24800" cy="944562"/>
          </a:xfrm>
        </p:spPr>
        <p:txBody>
          <a:bodyPr/>
          <a:lstStyle/>
          <a:p>
            <a:r>
              <a:rPr lang="en-US" b="1" dirty="0" smtClean="0">
                <a:solidFill>
                  <a:srgbClr val="FFFF00"/>
                </a:solidFill>
              </a:rPr>
              <a:t>Logs Are Installed in the Creek</a:t>
            </a:r>
            <a:endParaRPr lang="en-US" b="1" dirty="0">
              <a:solidFill>
                <a:srgbClr val="FFFF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4550661"/>
              </p:ext>
            </p:extLst>
          </p:nvPr>
        </p:nvGraphicFramePr>
        <p:xfrm>
          <a:off x="2590800" y="1219200"/>
          <a:ext cx="4253628" cy="55048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1" name="Acrobat Document" r:id="rId4" imgW="4663359" imgH="6035040" progId="AcroExch.Document.7">
                  <p:embed/>
                </p:oleObj>
              </mc:Choice>
              <mc:Fallback>
                <p:oleObj name="Acrobat Document" r:id="rId4" imgW="4663359" imgH="6035040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590800" y="1219200"/>
                        <a:ext cx="4253628" cy="55048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71149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</a:rPr>
              <a:t>Logs Are Secured</a:t>
            </a:r>
            <a:endParaRPr lang="en-US" sz="3600" b="1" dirty="0">
              <a:solidFill>
                <a:srgbClr val="FFFF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990600"/>
            <a:ext cx="7817644" cy="5211763"/>
          </a:xfrm>
        </p:spPr>
      </p:pic>
    </p:spTree>
    <p:extLst>
      <p:ext uri="{BB962C8B-B14F-4D97-AF65-F5344CB8AC3E}">
        <p14:creationId xmlns:p14="http://schemas.microsoft.com/office/powerpoint/2010/main" val="772951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</a:rPr>
              <a:t>Pools Are Established</a:t>
            </a:r>
            <a:endParaRPr lang="en-US" sz="3600" b="1" dirty="0">
              <a:solidFill>
                <a:srgbClr val="FFFF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066800"/>
            <a:ext cx="5372100" cy="35814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7200" y="3353750"/>
            <a:ext cx="4724400" cy="314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6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</a:rPr>
              <a:t>A Natural Condition is Restored</a:t>
            </a:r>
            <a:endParaRPr lang="en-US" sz="3600" b="1" dirty="0">
              <a:solidFill>
                <a:srgbClr val="FFFF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066800"/>
            <a:ext cx="7703344" cy="5135563"/>
          </a:xfrm>
        </p:spPr>
      </p:pic>
    </p:spTree>
    <p:extLst>
      <p:ext uri="{BB962C8B-B14F-4D97-AF65-F5344CB8AC3E}">
        <p14:creationId xmlns:p14="http://schemas.microsoft.com/office/powerpoint/2010/main" val="4019090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</a:rPr>
              <a:t>Coho Are Reintroduced</a:t>
            </a:r>
            <a:endParaRPr lang="en-US" sz="3600" b="1" dirty="0">
              <a:solidFill>
                <a:srgbClr val="FFFF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066800"/>
            <a:ext cx="8046244" cy="5364163"/>
          </a:xfrm>
        </p:spPr>
      </p:pic>
    </p:spTree>
    <p:extLst>
      <p:ext uri="{BB962C8B-B14F-4D97-AF65-F5344CB8AC3E}">
        <p14:creationId xmlns:p14="http://schemas.microsoft.com/office/powerpoint/2010/main" val="1327120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solidFill>
                  <a:srgbClr val="FFFF00"/>
                </a:solidFill>
              </a:rPr>
              <a:t>Staging</a:t>
            </a:r>
            <a:endParaRPr lang="en-US" sz="2800" b="1" dirty="0">
              <a:solidFill>
                <a:srgbClr val="FFFF0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1905000"/>
            <a:ext cx="5143501" cy="3429000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0200" y="1291431"/>
            <a:ext cx="3429000" cy="5143501"/>
          </a:xfrm>
        </p:spPr>
      </p:pic>
    </p:spTree>
    <p:extLst>
      <p:ext uri="{BB962C8B-B14F-4D97-AF65-F5344CB8AC3E}">
        <p14:creationId xmlns:p14="http://schemas.microsoft.com/office/powerpoint/2010/main" val="1913907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</a:rPr>
              <a:t>Coho Meet Devil Creek!</a:t>
            </a:r>
            <a:endParaRPr lang="en-US" sz="3600" b="1" dirty="0">
              <a:solidFill>
                <a:srgbClr val="FFFF0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447800"/>
            <a:ext cx="3429000" cy="4838701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1143000"/>
            <a:ext cx="3810000" cy="5440363"/>
          </a:xfrm>
        </p:spPr>
      </p:pic>
    </p:spTree>
    <p:extLst>
      <p:ext uri="{BB962C8B-B14F-4D97-AF65-F5344CB8AC3E}">
        <p14:creationId xmlns:p14="http://schemas.microsoft.com/office/powerpoint/2010/main" val="409325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</a:rPr>
              <a:t>Success!</a:t>
            </a:r>
            <a:endParaRPr lang="en-US" sz="3600" b="1" dirty="0">
              <a:solidFill>
                <a:srgbClr val="FFFF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1066800"/>
            <a:ext cx="8046244" cy="5364163"/>
          </a:xfrm>
        </p:spPr>
      </p:pic>
    </p:spTree>
    <p:extLst>
      <p:ext uri="{BB962C8B-B14F-4D97-AF65-F5344CB8AC3E}">
        <p14:creationId xmlns:p14="http://schemas.microsoft.com/office/powerpoint/2010/main" val="1297088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FFFF00"/>
                </a:solidFill>
              </a:rPr>
              <a:t>Coho Imprint On The Creek</a:t>
            </a:r>
            <a:endParaRPr lang="en-US" sz="3600" b="1" dirty="0">
              <a:solidFill>
                <a:srgbClr val="FFFF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350" y="990600"/>
            <a:ext cx="8115300" cy="5410200"/>
          </a:xfrm>
        </p:spPr>
      </p:pic>
    </p:spTree>
    <p:extLst>
      <p:ext uri="{BB962C8B-B14F-4D97-AF65-F5344CB8AC3E}">
        <p14:creationId xmlns:p14="http://schemas.microsoft.com/office/powerpoint/2010/main" val="1748706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opBar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438400"/>
            <a:ext cx="3124200" cy="1554162"/>
          </a:xfrm>
        </p:spPr>
        <p:txBody>
          <a:bodyPr>
            <a:normAutofit fontScale="90000"/>
          </a:bodyPr>
          <a:lstStyle/>
          <a:p>
            <a:r>
              <a:rPr lang="en-US" sz="3600" b="1" dirty="0" smtClean="0">
                <a:solidFill>
                  <a:srgbClr val="FFFF00"/>
                </a:solidFill>
              </a:rPr>
              <a:t>Conservation Bank Service Area</a:t>
            </a:r>
            <a:endParaRPr lang="en-US" sz="3600" b="1" dirty="0">
              <a:solidFill>
                <a:srgbClr val="FFFF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9190671"/>
              </p:ext>
            </p:extLst>
          </p:nvPr>
        </p:nvGraphicFramePr>
        <p:xfrm>
          <a:off x="3517900" y="228600"/>
          <a:ext cx="4927600" cy="6400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5" name="Document" r:id="rId6" imgW="5991257" imgH="7783445" progId="Word.Document.8">
                  <p:embed/>
                </p:oleObj>
              </mc:Choice>
              <mc:Fallback>
                <p:oleObj name="Document" r:id="rId6" imgW="5991257" imgH="7783445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517900" y="228600"/>
                        <a:ext cx="4927600" cy="6400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6574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514600"/>
            <a:ext cx="2514600" cy="1020762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FFFF00"/>
                </a:solidFill>
              </a:rPr>
              <a:t>Credit Evaluation</a:t>
            </a:r>
            <a:endParaRPr lang="en-US" b="1" dirty="0">
              <a:solidFill>
                <a:srgbClr val="FFFF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5016943"/>
              </p:ext>
            </p:extLst>
          </p:nvPr>
        </p:nvGraphicFramePr>
        <p:xfrm>
          <a:off x="2691352" y="228600"/>
          <a:ext cx="5900141" cy="6400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4" name="Acrobat Document" r:id="rId4" imgW="4046159" imgH="4389120" progId="AcroExch.Document.7">
                  <p:embed/>
                </p:oleObj>
              </mc:Choice>
              <mc:Fallback>
                <p:oleObj name="Acrobat Document" r:id="rId4" imgW="4046159" imgH="4389120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691352" y="228600"/>
                        <a:ext cx="5900141" cy="6400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1122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opBar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19"/>
            <a:ext cx="8229600" cy="977781"/>
          </a:xfrm>
        </p:spPr>
        <p:txBody>
          <a:bodyPr>
            <a:normAutofit fontScale="90000"/>
          </a:bodyPr>
          <a:lstStyle/>
          <a:p>
            <a:r>
              <a:rPr lang="en-US" sz="3000" b="1" dirty="0" smtClean="0">
                <a:solidFill>
                  <a:srgbClr val="FFFF00"/>
                </a:solidFill>
              </a:rPr>
              <a:t>Habitat Conservation and Restoration Help Return Fish to Historical Breeding Areas</a:t>
            </a:r>
            <a:endParaRPr lang="en-US" sz="3000" b="1" dirty="0">
              <a:solidFill>
                <a:srgbClr val="FFFF00"/>
              </a:solidFill>
            </a:endParaRPr>
          </a:p>
        </p:txBody>
      </p:sp>
      <p:pic>
        <p:nvPicPr>
          <p:cNvPr id="5" name="News5FishPlant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54956" y="1752600"/>
            <a:ext cx="6034087" cy="452596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opBar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789"/>
            <a:ext cx="8229600" cy="944562"/>
          </a:xfrm>
        </p:spPr>
        <p:txBody>
          <a:bodyPr/>
          <a:lstStyle/>
          <a:p>
            <a:r>
              <a:rPr lang="en-US" b="1" dirty="0" smtClean="0">
                <a:solidFill>
                  <a:srgbClr val="FFFF00"/>
                </a:solidFill>
              </a:rPr>
              <a:t>Retuning to Spawn in Devil Creek</a:t>
            </a:r>
            <a:endParaRPr lang="en-US" b="1" dirty="0">
              <a:solidFill>
                <a:srgbClr val="FFFF00"/>
              </a:solidFill>
            </a:endParaRPr>
          </a:p>
        </p:txBody>
      </p:sp>
      <p:pic>
        <p:nvPicPr>
          <p:cNvPr id="5" name="DevilCreekCoho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54956" y="1752600"/>
            <a:ext cx="6034088" cy="4525963"/>
          </a:xfrm>
        </p:spPr>
      </p:pic>
    </p:spTree>
    <p:extLst>
      <p:ext uri="{BB962C8B-B14F-4D97-AF65-F5344CB8AC3E}">
        <p14:creationId xmlns:p14="http://schemas.microsoft.com/office/powerpoint/2010/main" val="1418255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3" descr="TopBar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chemeClr val="accent2"/>
                </a:solidFill>
              </a:rPr>
              <a:t>Next Steps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22169"/>
            <a:ext cx="8229600" cy="4038599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>
                <a:solidFill>
                  <a:srgbClr val="FFFF00"/>
                </a:solidFill>
              </a:rPr>
              <a:t>Expand bank to include other partner agencies</a:t>
            </a:r>
          </a:p>
          <a:p>
            <a:pPr marL="0" indent="0">
              <a:buNone/>
            </a:pPr>
            <a:endParaRPr lang="en-US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rgbClr val="FFFF00"/>
              </a:solidFill>
            </a:endParaRPr>
          </a:p>
          <a:p>
            <a:r>
              <a:rPr lang="en-US" dirty="0" smtClean="0">
                <a:solidFill>
                  <a:srgbClr val="FFFF00"/>
                </a:solidFill>
              </a:rPr>
              <a:t>Expand bank to Phase 2 (additional 296 acres)</a:t>
            </a:r>
          </a:p>
          <a:p>
            <a:pPr lvl="1"/>
            <a:r>
              <a:rPr lang="en-US" dirty="0" smtClean="0">
                <a:solidFill>
                  <a:srgbClr val="FFFF00"/>
                </a:solidFill>
              </a:rPr>
              <a:t>Engineer and recontour roads to reduce erosion</a:t>
            </a:r>
          </a:p>
          <a:p>
            <a:pPr lvl="1"/>
            <a:r>
              <a:rPr lang="en-US" dirty="0" smtClean="0">
                <a:solidFill>
                  <a:srgbClr val="FFFF00"/>
                </a:solidFill>
              </a:rPr>
              <a:t>Reduce human-caused sediment into creek</a:t>
            </a:r>
          </a:p>
          <a:p>
            <a:pPr lvl="1"/>
            <a:r>
              <a:rPr lang="en-US" dirty="0" smtClean="0">
                <a:solidFill>
                  <a:srgbClr val="FFFF00"/>
                </a:solidFill>
              </a:rPr>
              <a:t>Restore habitat on East Austin Creek (LWD)</a:t>
            </a:r>
          </a:p>
          <a:p>
            <a:pPr lvl="1"/>
            <a:r>
              <a:rPr lang="en-US" dirty="0" smtClean="0">
                <a:solidFill>
                  <a:srgbClr val="FFFF00"/>
                </a:solidFill>
              </a:rPr>
              <a:t>Plant more trees to increase canopy</a:t>
            </a:r>
          </a:p>
          <a:p>
            <a:pPr lvl="1"/>
            <a:r>
              <a:rPr lang="en-US" dirty="0" smtClean="0">
                <a:solidFill>
                  <a:srgbClr val="FFFF00"/>
                </a:solidFill>
              </a:rPr>
              <a:t>Restore oak woodlands</a:t>
            </a: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1320" y="2647885"/>
            <a:ext cx="990600" cy="71323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400" y="2657030"/>
            <a:ext cx="622005" cy="7429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4040" y="2662745"/>
            <a:ext cx="552450" cy="73152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763927"/>
            <a:ext cx="990600" cy="48114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2550" y="152400"/>
            <a:ext cx="154305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44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00400" y="3810000"/>
            <a:ext cx="5257800" cy="1143000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Segoe Print" pitchFamily="2" charset="0"/>
              </a:rPr>
              <a:t>Thank You For</a:t>
            </a:r>
            <a:br>
              <a:rPr lang="en-US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Segoe Print" pitchFamily="2" charset="0"/>
              </a:rPr>
            </a:br>
            <a:r>
              <a:rPr lang="en-US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Segoe Print" pitchFamily="2" charset="0"/>
              </a:rPr>
              <a:t>Your Support!</a:t>
            </a:r>
            <a:endParaRPr lang="en-US" b="1" dirty="0">
              <a:solidFill>
                <a:schemeClr val="accent6">
                  <a:lumMod val="60000"/>
                  <a:lumOff val="40000"/>
                </a:schemeClr>
              </a:solidFill>
              <a:latin typeface="Segoe Print" pitchFamily="2" charset="0"/>
            </a:endParaRPr>
          </a:p>
        </p:txBody>
      </p:sp>
      <p:pic>
        <p:nvPicPr>
          <p:cNvPr id="6" name="Picture 3" descr="TopBar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7" name="Group 4"/>
          <p:cNvGrpSpPr>
            <a:grpSpLocks noChangeAspect="1"/>
          </p:cNvGrpSpPr>
          <p:nvPr/>
        </p:nvGrpSpPr>
        <p:grpSpPr bwMode="auto">
          <a:xfrm>
            <a:off x="526636" y="205800"/>
            <a:ext cx="1017814" cy="1005840"/>
            <a:chOff x="1692" y="2692"/>
            <a:chExt cx="1584" cy="1584"/>
          </a:xfrm>
        </p:grpSpPr>
        <p:sp>
          <p:nvSpPr>
            <p:cNvPr id="8" name="Oval 5"/>
            <p:cNvSpPr>
              <a:spLocks noChangeArrowheads="1"/>
            </p:cNvSpPr>
            <p:nvPr/>
          </p:nvSpPr>
          <p:spPr bwMode="auto">
            <a:xfrm>
              <a:off x="1692" y="2692"/>
              <a:ext cx="1584" cy="1584"/>
            </a:xfrm>
            <a:prstGeom prst="ellipse">
              <a:avLst/>
            </a:prstGeom>
            <a:solidFill>
              <a:srgbClr val="29417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pic>
          <p:nvPicPr>
            <p:cNvPr id="9" name="Picture 6" descr="Logo_whitetype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3B72"/>
                </a:clrFrom>
                <a:clrTo>
                  <a:srgbClr val="003B72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8" y="2798"/>
              <a:ext cx="1371" cy="13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512" y="1219474"/>
            <a:ext cx="5974080" cy="422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645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551</TotalTime>
  <Words>731</Words>
  <Application>Microsoft Office PowerPoint</Application>
  <PresentationFormat>On-screen Show (4:3)</PresentationFormat>
  <Paragraphs>102</Paragraphs>
  <Slides>25</Slides>
  <Notes>25</Notes>
  <HiddenSlides>0</HiddenSlides>
  <MMClips>2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Office Theme</vt:lpstr>
      <vt:lpstr>Acrobat Document</vt:lpstr>
      <vt:lpstr>Document</vt:lpstr>
      <vt:lpstr>East Austin Creek Conservation Bank</vt:lpstr>
      <vt:lpstr>What Are Banks?</vt:lpstr>
      <vt:lpstr>PowerPoint Presentation</vt:lpstr>
      <vt:lpstr>Coho and Steelhead Numbers are Declining</vt:lpstr>
      <vt:lpstr>NMFS/Landowner Bank Partnership</vt:lpstr>
      <vt:lpstr>The Cedars</vt:lpstr>
      <vt:lpstr>Example of a Potential Salmon Creek (Before Restoration)</vt:lpstr>
      <vt:lpstr>Existing Erosion Impacts Spawning Habitat</vt:lpstr>
      <vt:lpstr>CCC Plans Restoration</vt:lpstr>
      <vt:lpstr>Large and Small Logs Are Found Nearby</vt:lpstr>
      <vt:lpstr>Logs Are Installed in the Creek</vt:lpstr>
      <vt:lpstr>Logs Are Secured</vt:lpstr>
      <vt:lpstr>Pools Are Established</vt:lpstr>
      <vt:lpstr>A Natural Condition is Restored</vt:lpstr>
      <vt:lpstr>Coho Are Reintroduced</vt:lpstr>
      <vt:lpstr>Staging</vt:lpstr>
      <vt:lpstr>Coho Meet Devil Creek!</vt:lpstr>
      <vt:lpstr>Success!</vt:lpstr>
      <vt:lpstr>Coho Imprint On The Creek</vt:lpstr>
      <vt:lpstr>Conservation Bank Service Area</vt:lpstr>
      <vt:lpstr>Credit Evaluation</vt:lpstr>
      <vt:lpstr>Habitat Conservation and Restoration Help Return Fish to Historical Breeding Areas</vt:lpstr>
      <vt:lpstr>Retuning to Spawn in Devil Creek</vt:lpstr>
      <vt:lpstr>Next Steps</vt:lpstr>
      <vt:lpstr>Thank You For Your Support!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East Austin Creek Conservation Bank</dc:title>
  <dc:creator>Michael McCollum</dc:creator>
  <cp:lastModifiedBy>Michael McCollum</cp:lastModifiedBy>
  <cp:revision>67</cp:revision>
  <dcterms:created xsi:type="dcterms:W3CDTF">2010-12-27T20:06:55Z</dcterms:created>
  <dcterms:modified xsi:type="dcterms:W3CDTF">2011-02-15T20:32:22Z</dcterms:modified>
</cp:coreProperties>
</file>